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8B6F4-BEB1-4B05-9A49-2C70157B883E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C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F5817-4986-46DA-892D-63523EBEB465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370AA3-F194-4472-8EEB-5B3BA382318B}" type="datetimeFigureOut">
              <a:rPr lang="sr-Latn-CS" smtClean="0"/>
              <a:pPr/>
              <a:t>7.10.2013</a:t>
            </a:fld>
            <a:endParaRPr lang="sr-Latn-C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2BE0A0-E4C6-4E98-881C-3BB50120B0A2}" type="slidenum">
              <a:rPr lang="sr-Latn-CS" smtClean="0"/>
              <a:pPr/>
              <a:t>‹#›</a:t>
            </a:fld>
            <a:endParaRPr lang="sr-Latn-C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1944216"/>
          </a:xfrm>
        </p:spPr>
        <p:txBody>
          <a:bodyPr>
            <a:normAutofit/>
          </a:bodyPr>
          <a:lstStyle/>
          <a:p>
            <a:pPr algn="ctr"/>
            <a:r>
              <a:rPr lang="sr-Cyrl-CS" sz="5400" b="0" dirty="0" smtClean="0">
                <a:effectLst/>
              </a:rPr>
              <a:t>Врсте реченица</a:t>
            </a:r>
            <a:endParaRPr lang="sr-Latn-CS" sz="5400" b="0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8952"/>
            <a:ext cx="7854696" cy="2344224"/>
          </a:xfrm>
        </p:spPr>
        <p:txBody>
          <a:bodyPr>
            <a:normAutofit fontScale="92500" lnSpcReduction="20000"/>
          </a:bodyPr>
          <a:lstStyle/>
          <a:p>
            <a:pPr algn="l">
              <a:buFontTx/>
              <a:buChar char="-"/>
            </a:pPr>
            <a:r>
              <a:rPr lang="sr-Cyrl-CS" dirty="0" smtClean="0"/>
              <a:t>Циљеви часа:</a:t>
            </a:r>
          </a:p>
          <a:p>
            <a:pPr algn="l">
              <a:buFontTx/>
              <a:buChar char="-"/>
            </a:pPr>
            <a:r>
              <a:rPr lang="sr-Cyrl-CS" dirty="0" smtClean="0"/>
              <a:t>- обновити шта је реченица</a:t>
            </a:r>
          </a:p>
          <a:p>
            <a:pPr algn="l">
              <a:buFontTx/>
              <a:buChar char="-"/>
            </a:pPr>
            <a:r>
              <a:rPr lang="sr-Cyrl-CS" dirty="0" smtClean="0"/>
              <a:t>- обновити врсте реченица према значењу</a:t>
            </a:r>
          </a:p>
          <a:p>
            <a:pPr algn="l">
              <a:buFontTx/>
              <a:buChar char="-"/>
            </a:pPr>
            <a:r>
              <a:rPr lang="sr-Cyrl-CS" dirty="0" smtClean="0"/>
              <a:t>- обновити врсте реченица према облику</a:t>
            </a:r>
          </a:p>
          <a:p>
            <a:pPr algn="l">
              <a:buFontTx/>
              <a:buChar char="-"/>
            </a:pPr>
            <a:r>
              <a:rPr lang="sr-Cyrl-CS" dirty="0" smtClean="0"/>
              <a:t>- научити поделу реченица према саставу и како се одређује број простих реченица у сложеној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Колико има предиката у реченици: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CS" sz="4800" dirty="0" smtClean="0"/>
              <a:t>- Матуранти вредно уче.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Просте реченице су оне које имају један предикат.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53264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r-Cyrl-CS" sz="4800" dirty="0" smtClean="0"/>
              <a:t>Позајмио сам књигу од Пере.</a:t>
            </a:r>
          </a:p>
          <a:p>
            <a:pPr>
              <a:buFontTx/>
              <a:buChar char="-"/>
            </a:pPr>
            <a:r>
              <a:rPr lang="sr-Cyrl-CS" sz="4800" dirty="0" smtClean="0"/>
              <a:t>- Сви ученици воле велики одмор.</a:t>
            </a:r>
          </a:p>
          <a:p>
            <a:pPr>
              <a:buFontTx/>
              <a:buChar char="-"/>
            </a:pPr>
            <a:endParaRPr lang="sr-Cyrl-CS" sz="4800" dirty="0" smtClean="0"/>
          </a:p>
          <a:p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Просте реченице могу бити: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sr-Cyrl-CS" sz="4400" dirty="0" smtClean="0"/>
              <a:t>непроширене</a:t>
            </a:r>
          </a:p>
          <a:p>
            <a:pPr>
              <a:buFontTx/>
              <a:buChar char="-"/>
            </a:pPr>
            <a:r>
              <a:rPr lang="sr-Cyrl-CS" sz="4400" dirty="0" smtClean="0"/>
              <a:t>- проширене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Да ли је ова проста реченица проширена или непроширена: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CS" sz="4800" dirty="0" smtClean="0"/>
              <a:t>- Матуранти уче.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- Зашто је непроширена?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sr-Cyrl-CS" sz="4800" dirty="0" smtClean="0"/>
              <a:t>- Од чега се састоји (од којих реченичних чланова)?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Каква је ова проста реченица (непроширена или проширена)?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sr-Cyrl-CS" sz="4800" dirty="0" smtClean="0"/>
              <a:t>- Матуранти вредно уче математику.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- Чиме је она проширена?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415333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r-Cyrl-CS" sz="4800" dirty="0" smtClean="0"/>
              <a:t>Матуранти вредно уче математику.</a:t>
            </a:r>
          </a:p>
          <a:p>
            <a:pPr>
              <a:buFontTx/>
              <a:buChar char="-"/>
            </a:pPr>
            <a:r>
              <a:rPr lang="sr-Cyrl-CS" sz="4400" dirty="0" smtClean="0"/>
              <a:t> вредно (прилошка одредба за начин)</a:t>
            </a:r>
          </a:p>
          <a:p>
            <a:pPr>
              <a:buFontTx/>
              <a:buChar char="-"/>
            </a:pPr>
            <a:r>
              <a:rPr lang="sr-Cyrl-CS" sz="4400" dirty="0" smtClean="0"/>
              <a:t>математику (објекат)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Просте реченице су: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244616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sr-Cyrl-CS" sz="4000" dirty="0" smtClean="0"/>
              <a:t>непроширене (ако имају само субјекат и предикат)</a:t>
            </a:r>
          </a:p>
          <a:p>
            <a:pPr>
              <a:buFontTx/>
              <a:buChar char="-"/>
            </a:pPr>
            <a:r>
              <a:rPr lang="sr-Cyrl-CS" sz="4000" dirty="0" smtClean="0"/>
              <a:t> проширене (ако поред субјекта и предиката имају још неки реченични члан)</a:t>
            </a:r>
            <a:endParaRPr lang="sr-Latn-C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- Колико има предиката у реченицама: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sr-Cyrl-CS" sz="4800" dirty="0" smtClean="0"/>
              <a:t>Ето, ја добио, а он изгубио.</a:t>
            </a:r>
          </a:p>
          <a:p>
            <a:pPr>
              <a:buFontTx/>
              <a:buChar char="-"/>
            </a:pPr>
            <a:r>
              <a:rPr lang="sr-Cyrl-CS" sz="4800" dirty="0" smtClean="0"/>
              <a:t> Пробудио сам се, доручковао и кренуо у школу.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Сложене реченице су оне које имају два или више предиката.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425552"/>
          </a:xfrm>
        </p:spPr>
        <p:txBody>
          <a:bodyPr>
            <a:normAutofit fontScale="90000"/>
          </a:bodyPr>
          <a:lstStyle/>
          <a:p>
            <a:pPr algn="l"/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>Филип и Ђорђе купују карте за позоришну представу.</a:t>
            </a:r>
            <a:br>
              <a:rPr lang="sr-Cyrl-CS" dirty="0" smtClean="0"/>
            </a:br>
            <a:r>
              <a:rPr lang="sr-Cyrl-CS" dirty="0" smtClean="0"/>
              <a:t>‘’За Хамлета?’’, упита их благајница.</a:t>
            </a:r>
            <a:br>
              <a:rPr lang="sr-Cyrl-CS" dirty="0" smtClean="0"/>
            </a:br>
            <a:r>
              <a:rPr lang="sr-Cyrl-CS" dirty="0" smtClean="0"/>
              <a:t>‘’Ма не, за нас!’’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4293096"/>
          </a:xfrm>
        </p:spPr>
        <p:txBody>
          <a:bodyPr/>
          <a:lstStyle/>
          <a:p>
            <a:r>
              <a:rPr lang="sr-Cyrl-CS" dirty="0" smtClean="0"/>
              <a:t>- На основу броја предиката одређујемо број простих реченица у сложеној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764704"/>
            <a:ext cx="7772400" cy="1914488"/>
          </a:xfrm>
        </p:spPr>
        <p:txBody>
          <a:bodyPr/>
          <a:lstStyle/>
          <a:p>
            <a:r>
              <a:rPr lang="sr-Cyrl-CS" dirty="0" smtClean="0"/>
              <a:t>- Колико има простих реченица у овим сложеним: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884576"/>
          </a:xfrm>
        </p:spPr>
        <p:txBody>
          <a:bodyPr/>
          <a:lstStyle/>
          <a:p>
            <a:endParaRPr lang="sr-Cyrl-CS" dirty="0" smtClean="0"/>
          </a:p>
          <a:p>
            <a:pPr>
              <a:buFontTx/>
              <a:buChar char="-"/>
            </a:pPr>
            <a:r>
              <a:rPr lang="sr-Cyrl-CS" sz="4000" dirty="0" smtClean="0"/>
              <a:t>Муња зарежа, накостреши се, узе залет и скочи на лопова.</a:t>
            </a:r>
          </a:p>
          <a:p>
            <a:pPr>
              <a:buFontTx/>
              <a:buChar char="-"/>
            </a:pPr>
            <a:r>
              <a:rPr lang="sr-Cyrl-CS" sz="4000" dirty="0" smtClean="0"/>
              <a:t> Ленка је лепа и добро учи.</a:t>
            </a:r>
          </a:p>
          <a:p>
            <a:endParaRPr lang="sr-Cyrl-CS" dirty="0" smtClean="0"/>
          </a:p>
          <a:p>
            <a:endParaRPr lang="sr-Cyrl-CS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Да закључимо:</a:t>
            </a:r>
            <a:br>
              <a:rPr lang="sr-Cyrl-CS" dirty="0" smtClean="0"/>
            </a:br>
            <a:r>
              <a:rPr lang="sr-Cyrl-CS" dirty="0" smtClean="0"/>
              <a:t>Реченице по саставу могу бити: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sr-Cyrl-CS" sz="4400" dirty="0" smtClean="0"/>
              <a:t>просте непроширене</a:t>
            </a:r>
          </a:p>
          <a:p>
            <a:pPr>
              <a:buFontTx/>
              <a:buChar char="-"/>
            </a:pPr>
            <a:r>
              <a:rPr lang="sr-Cyrl-CS" sz="4400" dirty="0" smtClean="0"/>
              <a:t>просте проширене</a:t>
            </a:r>
          </a:p>
          <a:p>
            <a:pPr>
              <a:buFontTx/>
              <a:buChar char="-"/>
            </a:pPr>
            <a:r>
              <a:rPr lang="sr-Cyrl-CS" sz="4400" dirty="0" smtClean="0"/>
              <a:t>сложене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548680"/>
            <a:ext cx="7772400" cy="936104"/>
          </a:xfrm>
        </p:spPr>
        <p:txBody>
          <a:bodyPr/>
          <a:lstStyle/>
          <a:p>
            <a:pPr algn="ctr"/>
            <a:r>
              <a:rPr lang="sr-Cyrl-CS" dirty="0" smtClean="0"/>
              <a:t>Вежбање: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988840"/>
            <a:ext cx="7772400" cy="3456384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sr-Cyrl-CS" sz="4000" dirty="0" smtClean="0"/>
              <a:t>Сунце сија.</a:t>
            </a:r>
          </a:p>
          <a:p>
            <a:pPr>
              <a:buFontTx/>
              <a:buChar char="-"/>
            </a:pPr>
            <a:r>
              <a:rPr lang="sr-Cyrl-CS" sz="4000" dirty="0" smtClean="0"/>
              <a:t>Војник чува стражу на истуреној караули, последњој нашој кући према граници.</a:t>
            </a:r>
          </a:p>
          <a:p>
            <a:pPr>
              <a:buFontTx/>
              <a:buChar char="-"/>
            </a:pPr>
            <a:r>
              <a:rPr lang="sr-Cyrl-CS" sz="4000" dirty="0" smtClean="0"/>
              <a:t> Данас смо уживали на часу српског језика и радујемо се следећем часу.</a:t>
            </a:r>
            <a:endParaRPr lang="sr-Latn-C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4800" dirty="0" smtClean="0"/>
              <a:t>- Хари Потер је велики чаробњак.</a:t>
            </a:r>
            <a:endParaRPr lang="sr-Latn-C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884576"/>
          </a:xfrm>
        </p:spPr>
        <p:txBody>
          <a:bodyPr>
            <a:normAutofit fontScale="92500"/>
          </a:bodyPr>
          <a:lstStyle/>
          <a:p>
            <a:pPr>
              <a:buFontTx/>
              <a:buChar char="-"/>
            </a:pPr>
            <a:r>
              <a:rPr lang="sr-Cyrl-CS" sz="4400" dirty="0" smtClean="0"/>
              <a:t>Високе вртове подигао је вавилонски цар пре много година.</a:t>
            </a:r>
          </a:p>
          <a:p>
            <a:pPr>
              <a:buFontTx/>
              <a:buChar char="-"/>
            </a:pPr>
            <a:r>
              <a:rPr lang="sr-Cyrl-CS" sz="4400" dirty="0" smtClean="0"/>
              <a:t> Дошла </a:t>
            </a:r>
            <a:r>
              <a:rPr lang="sr-Cyrl-CS" sz="4400" dirty="0" smtClean="0"/>
              <a:t>сам</a:t>
            </a:r>
            <a:r>
              <a:rPr lang="sr-Latn-CS" sz="4400" dirty="0" smtClean="0"/>
              <a:t>,</a:t>
            </a:r>
            <a:r>
              <a:rPr lang="sr-Cyrl-CS" sz="4400" dirty="0" smtClean="0"/>
              <a:t> </a:t>
            </a:r>
            <a:r>
              <a:rPr lang="sr-Cyrl-CS" sz="4400" dirty="0" smtClean="0"/>
              <a:t>јер сте ме позвали.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/>
              <a:t>Шта је реченица?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32656"/>
            <a:ext cx="7772400" cy="1224136"/>
          </a:xfrm>
        </p:spPr>
        <p:txBody>
          <a:bodyPr/>
          <a:lstStyle/>
          <a:p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556792"/>
            <a:ext cx="7772400" cy="2657584"/>
          </a:xfrm>
        </p:spPr>
        <p:txBody>
          <a:bodyPr/>
          <a:lstStyle/>
          <a:p>
            <a:r>
              <a:rPr lang="sr-Cyrl-CS" sz="5400" dirty="0" smtClean="0"/>
              <a:t>Реченица је мисао или порука исказана речима</a:t>
            </a:r>
            <a:r>
              <a:rPr lang="sr-Cyrl-CS" dirty="0" smtClean="0"/>
              <a:t>. 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32656"/>
            <a:ext cx="7772400" cy="288032"/>
          </a:xfrm>
        </p:spPr>
        <p:txBody>
          <a:bodyPr/>
          <a:lstStyle/>
          <a:p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4320480"/>
          </a:xfrm>
        </p:spPr>
        <p:txBody>
          <a:bodyPr>
            <a:normAutofit/>
          </a:bodyPr>
          <a:lstStyle/>
          <a:p>
            <a:r>
              <a:rPr lang="sr-Cyrl-CS" sz="5400" dirty="0" smtClean="0"/>
              <a:t>Реченица се у писању обележава великим словом на почетку и тачком, упитником или узвичником на крају.</a:t>
            </a:r>
            <a:endParaRPr lang="sr-Latn-C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60648"/>
            <a:ext cx="7772400" cy="1728192"/>
          </a:xfrm>
        </p:spPr>
        <p:txBody>
          <a:bodyPr/>
          <a:lstStyle/>
          <a:p>
            <a:r>
              <a:rPr lang="sr-Cyrl-CS" dirty="0" smtClean="0"/>
              <a:t>Подела реченица према значењу: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916832"/>
            <a:ext cx="7772400" cy="4248472"/>
          </a:xfrm>
        </p:spPr>
        <p:txBody>
          <a:bodyPr/>
          <a:lstStyle/>
          <a:p>
            <a:endParaRPr lang="sr-Cyrl-CS" dirty="0" smtClean="0"/>
          </a:p>
          <a:p>
            <a:pPr>
              <a:buFontTx/>
              <a:buChar char="-"/>
            </a:pPr>
            <a:r>
              <a:rPr lang="sr-Cyrl-CS" sz="4800" dirty="0" smtClean="0"/>
              <a:t>Пливање је леп спорт</a:t>
            </a:r>
            <a:r>
              <a:rPr lang="sr-Cyrl-CS" dirty="0" smtClean="0"/>
              <a:t>.</a:t>
            </a:r>
          </a:p>
          <a:p>
            <a:pPr>
              <a:buFontTx/>
              <a:buChar char="-"/>
            </a:pPr>
            <a:r>
              <a:rPr lang="sr-Cyrl-CS" dirty="0" smtClean="0"/>
              <a:t>- </a:t>
            </a:r>
            <a:r>
              <a:rPr lang="sr-Cyrl-CS" sz="4800" dirty="0" smtClean="0"/>
              <a:t>Да ли се слажеш?</a:t>
            </a:r>
          </a:p>
          <a:p>
            <a:pPr>
              <a:buFontTx/>
              <a:buChar char="-"/>
            </a:pPr>
            <a:r>
              <a:rPr lang="sr-Cyrl-CS" sz="4800" dirty="0" smtClean="0"/>
              <a:t>- Хајде запливај!</a:t>
            </a:r>
          </a:p>
          <a:p>
            <a:pPr>
              <a:buFontTx/>
              <a:buChar char="-"/>
            </a:pPr>
            <a:r>
              <a:rPr lang="sr-Cyrl-CS" sz="4800" dirty="0" smtClean="0"/>
              <a:t>- Што добро пливаш!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Према значењу реченице могу бити: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sr-Cyrl-CS" sz="4400" dirty="0" smtClean="0"/>
              <a:t>обавештајне (Пливање је леп спорт.)</a:t>
            </a:r>
          </a:p>
          <a:p>
            <a:pPr>
              <a:buFontTx/>
              <a:buChar char="-"/>
            </a:pPr>
            <a:r>
              <a:rPr lang="sr-Cyrl-CS" sz="4400" dirty="0" smtClean="0"/>
              <a:t>- упитне (Да ли се слажеш?)</a:t>
            </a:r>
          </a:p>
          <a:p>
            <a:pPr>
              <a:buFontTx/>
              <a:buChar char="-"/>
            </a:pPr>
            <a:r>
              <a:rPr lang="sr-Cyrl-CS" sz="4400" dirty="0" smtClean="0"/>
              <a:t>- заповедне (Хајде запливај!)</a:t>
            </a:r>
          </a:p>
          <a:p>
            <a:pPr>
              <a:buFontTx/>
              <a:buChar char="-"/>
            </a:pPr>
            <a:r>
              <a:rPr lang="sr-Cyrl-CS" sz="4400" dirty="0" smtClean="0"/>
              <a:t>- узвичне (Што добро пливаш!)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Подела реченица према облику: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sr-Cyrl-CS" sz="4800" dirty="0" smtClean="0"/>
              <a:t>Ја волим гимнастику.</a:t>
            </a:r>
          </a:p>
          <a:p>
            <a:pPr>
              <a:buFontTx/>
              <a:buChar char="-"/>
            </a:pPr>
            <a:r>
              <a:rPr lang="sr-Cyrl-CS" sz="4800" dirty="0" smtClean="0"/>
              <a:t> Ја не волим гимнастику.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Према облику реченице могу бити: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sr-Cyrl-CS" sz="4800" dirty="0" smtClean="0"/>
              <a:t>потврдне (Ја волим гимнастику.)</a:t>
            </a:r>
          </a:p>
          <a:p>
            <a:pPr>
              <a:buFontTx/>
              <a:buChar char="-"/>
            </a:pPr>
            <a:r>
              <a:rPr lang="sr-Cyrl-CS" sz="4800" dirty="0" smtClean="0"/>
              <a:t>- одричне (Ја не волим гимнастику.)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</TotalTime>
  <Words>443</Words>
  <Application>Microsoft Office PowerPoint</Application>
  <PresentationFormat>On-screen Show (4:3)</PresentationFormat>
  <Paragraphs>69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Flow</vt:lpstr>
      <vt:lpstr>Врсте реченица</vt:lpstr>
      <vt:lpstr>   Филип и Ђорђе купују карте за позоришну представу. ‘’За Хамлета?’’, упита их благајница. ‘’Ма не, за нас!’’</vt:lpstr>
      <vt:lpstr>Шта је реченица?</vt:lpstr>
      <vt:lpstr>Slide 4</vt:lpstr>
      <vt:lpstr>Slide 5</vt:lpstr>
      <vt:lpstr>Подела реченица према значењу:</vt:lpstr>
      <vt:lpstr>Према значењу реченице могу бити:</vt:lpstr>
      <vt:lpstr>Подела реченица према облику:</vt:lpstr>
      <vt:lpstr>Према облику реченице могу бити:</vt:lpstr>
      <vt:lpstr>Колико има предиката у реченици:</vt:lpstr>
      <vt:lpstr>Просте реченице су оне које имају један предикат.</vt:lpstr>
      <vt:lpstr>Просте реченице могу бити:</vt:lpstr>
      <vt:lpstr>Да ли је ова проста реченица проширена или непроширена:</vt:lpstr>
      <vt:lpstr>- Зашто је непроширена?</vt:lpstr>
      <vt:lpstr>Каква је ова проста реченица (непроширена или проширена)?</vt:lpstr>
      <vt:lpstr>- Чиме је она проширена?</vt:lpstr>
      <vt:lpstr>Просте реченице су:</vt:lpstr>
      <vt:lpstr>- Колико има предиката у реченицама:</vt:lpstr>
      <vt:lpstr>Сложене реченице су оне које имају два или више предиката.</vt:lpstr>
      <vt:lpstr>- На основу броја предиката одређујемо број простих реченица у сложеној</vt:lpstr>
      <vt:lpstr>- Колико има простих реченица у овим сложеним:</vt:lpstr>
      <vt:lpstr>Да закључимо: Реченице по саставу могу бити:</vt:lpstr>
      <vt:lpstr>Вежбање:</vt:lpstr>
      <vt:lpstr>- Хари Потер је велики чаробњак.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Врсте реченица</dc:title>
  <dc:creator>Miki</dc:creator>
  <cp:lastModifiedBy>Miki</cp:lastModifiedBy>
  <cp:revision>19</cp:revision>
  <dcterms:created xsi:type="dcterms:W3CDTF">2013-10-07T14:20:49Z</dcterms:created>
  <dcterms:modified xsi:type="dcterms:W3CDTF">2013-10-07T17:23:19Z</dcterms:modified>
</cp:coreProperties>
</file>